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6" r:id="rId1"/>
  </p:sldMasterIdLst>
  <p:notesMasterIdLst>
    <p:notesMasterId r:id="rId24"/>
  </p:notesMasterIdLst>
  <p:sldIdLst>
    <p:sldId id="258" r:id="rId2"/>
    <p:sldId id="269" r:id="rId3"/>
    <p:sldId id="271" r:id="rId4"/>
    <p:sldId id="273" r:id="rId5"/>
    <p:sldId id="270" r:id="rId6"/>
    <p:sldId id="276" r:id="rId7"/>
    <p:sldId id="274" r:id="rId8"/>
    <p:sldId id="272" r:id="rId9"/>
    <p:sldId id="275" r:id="rId10"/>
    <p:sldId id="278" r:id="rId11"/>
    <p:sldId id="279" r:id="rId12"/>
    <p:sldId id="280" r:id="rId13"/>
    <p:sldId id="285" r:id="rId14"/>
    <p:sldId id="283" r:id="rId15"/>
    <p:sldId id="287" r:id="rId16"/>
    <p:sldId id="288" r:id="rId17"/>
    <p:sldId id="291" r:id="rId18"/>
    <p:sldId id="290" r:id="rId19"/>
    <p:sldId id="289" r:id="rId20"/>
    <p:sldId id="292" r:id="rId21"/>
    <p:sldId id="293" r:id="rId22"/>
    <p:sldId id="29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" initials="Н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86022" autoAdjust="0"/>
  </p:normalViewPr>
  <p:slideViewPr>
    <p:cSldViewPr>
      <p:cViewPr>
        <p:scale>
          <a:sx n="69" d="100"/>
          <a:sy n="69" d="100"/>
        </p:scale>
        <p:origin x="-118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E3F5D-FABF-4934-B04E-B35BC170160E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17D46-B3C9-42DB-AE91-90ECE7C4E9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17D46-B3C9-42DB-AE91-90ECE7C4E978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17D46-B3C9-42DB-AE91-90ECE7C4E978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17D46-B3C9-42DB-AE91-90ECE7C4E978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17D46-B3C9-42DB-AE91-90ECE7C4E978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CFC008-DC50-4623-B0F0-4BA3938A591D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DE5CD2-D79C-468D-9C81-FF367AA4DB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CFC008-DC50-4623-B0F0-4BA3938A591D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DE5CD2-D79C-468D-9C81-FF367AA4D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CFC008-DC50-4623-B0F0-4BA3938A591D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DE5CD2-D79C-468D-9C81-FF367AA4D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CFC008-DC50-4623-B0F0-4BA3938A591D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DE5CD2-D79C-468D-9C81-FF367AA4D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CFC008-DC50-4623-B0F0-4BA3938A591D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DE5CD2-D79C-468D-9C81-FF367AA4DB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CFC008-DC50-4623-B0F0-4BA3938A591D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DE5CD2-D79C-468D-9C81-FF367AA4D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CFC008-DC50-4623-B0F0-4BA3938A591D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DE5CD2-D79C-468D-9C81-FF367AA4D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CFC008-DC50-4623-B0F0-4BA3938A591D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DE5CD2-D79C-468D-9C81-FF367AA4D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CFC008-DC50-4623-B0F0-4BA3938A591D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DE5CD2-D79C-468D-9C81-FF367AA4DB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CFC008-DC50-4623-B0F0-4BA3938A591D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DE5CD2-D79C-468D-9C81-FF367AA4DBF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CFC008-DC50-4623-B0F0-4BA3938A591D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DE5CD2-D79C-468D-9C81-FF367AA4DB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9CFC008-DC50-4623-B0F0-4BA3938A591D}" type="datetimeFigureOut">
              <a:rPr lang="ru-RU" smtClean="0"/>
              <a:pPr/>
              <a:t>10.03.2015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DDE5CD2-D79C-468D-9C81-FF367AA4DB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5416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 smtClean="0">
                <a:effectLst/>
                <a:latin typeface="Times New Roman" pitchFamily="18" charset="0"/>
                <a:cs typeface="Times New Roman" pitchFamily="18" charset="0"/>
              </a:rPr>
              <a:t>создание условий для развития социально-активной, самостоятельной, интеллектуально развитой,  творческой личности, способной ставить цели, добывать знания. </a:t>
            </a:r>
            <a:endParaRPr lang="ru-RU" sz="2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Создать предметно-развивающую среду в группе для развития познавательной и творческой деятельности дошкольников.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Повысить уровень развития творческих способностей детей.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Сохранять и укреплять здоровье детей, формировать у них привычку здорового образа жизни;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Снизить уровень заболеваемости детей группы.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Повысить уровень вовлечённости родителей в жизнь детского сада.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20688"/>
            <a:ext cx="3600400" cy="5409052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644008" y="980728"/>
            <a:ext cx="36004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/>
            <a:r>
              <a:rPr lang="ru-RU" sz="2800" b="1" dirty="0" smtClean="0">
                <a:solidFill>
                  <a:srgbClr val="25858F"/>
                </a:solidFill>
                <a:latin typeface="Times New Roman" pitchFamily="18" charset="0"/>
                <a:cs typeface="Times New Roman" pitchFamily="18" charset="0"/>
              </a:rPr>
              <a:t>Отчёт о результатах профессиональной деятельности</a:t>
            </a:r>
          </a:p>
          <a:p>
            <a:pPr indent="228600" algn="ctr"/>
            <a:r>
              <a:rPr lang="ru-RU" sz="2800" b="1" dirty="0" smtClean="0">
                <a:solidFill>
                  <a:srgbClr val="25858F"/>
                </a:solidFill>
                <a:latin typeface="Times New Roman" pitchFamily="18" charset="0"/>
                <a:cs typeface="Times New Roman" pitchFamily="18" charset="0"/>
              </a:rPr>
              <a:t> за 2012 - 2015 годы воспитателя МБДОУ д/с №31</a:t>
            </a:r>
          </a:p>
          <a:p>
            <a:pPr indent="228600" algn="ctr"/>
            <a:r>
              <a:rPr lang="ru-RU" sz="2800" b="1" dirty="0" smtClean="0">
                <a:solidFill>
                  <a:srgbClr val="25858F"/>
                </a:solidFill>
                <a:latin typeface="Times New Roman" pitchFamily="18" charset="0"/>
                <a:cs typeface="Times New Roman" pitchFamily="18" charset="0"/>
              </a:rPr>
              <a:t> г. Зеленогорска </a:t>
            </a:r>
          </a:p>
          <a:p>
            <a:pPr indent="228600" algn="ctr"/>
            <a:r>
              <a:rPr lang="ru-RU" sz="2800" b="1" dirty="0" smtClean="0">
                <a:solidFill>
                  <a:srgbClr val="25858F"/>
                </a:solidFill>
                <a:latin typeface="Times New Roman" pitchFamily="18" charset="0"/>
                <a:cs typeface="Times New Roman" pitchFamily="18" charset="0"/>
              </a:rPr>
              <a:t>Н. П. Баженовой</a:t>
            </a:r>
          </a:p>
          <a:p>
            <a:pPr indent="228600" algn="ctr"/>
            <a:endParaRPr lang="ru-RU" sz="2800" b="1" dirty="0" smtClean="0">
              <a:solidFill>
                <a:srgbClr val="25858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28600" algn="ctr"/>
            <a:r>
              <a:rPr lang="ru-RU" sz="1000" b="1" dirty="0" smtClean="0">
                <a:solidFill>
                  <a:srgbClr val="25858F"/>
                </a:solidFill>
                <a:latin typeface="Times New Roman" pitchFamily="18" charset="0"/>
                <a:cs typeface="Times New Roman" pitchFamily="18" charset="0"/>
              </a:rPr>
              <a:t>г.Зеленогорск 2015г.</a:t>
            </a:r>
            <a:endParaRPr lang="ru-RU" sz="1000" b="1" dirty="0">
              <a:solidFill>
                <a:srgbClr val="25858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63688" y="332656"/>
            <a:ext cx="6736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социально-коммуникативного развития детей: 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899592" y="1268760"/>
          <a:ext cx="7724329" cy="4376392"/>
        </p:xfrm>
        <a:graphic>
          <a:graphicData uri="http://schemas.openxmlformats.org/drawingml/2006/table">
            <a:tbl>
              <a:tblPr/>
              <a:tblGrid>
                <a:gridCol w="1736239"/>
                <a:gridCol w="811566"/>
                <a:gridCol w="862754"/>
                <a:gridCol w="862754"/>
                <a:gridCol w="862754"/>
                <a:gridCol w="862754"/>
                <a:gridCol w="862754"/>
                <a:gridCol w="862754"/>
              </a:tblGrid>
              <a:tr h="89526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Кол-во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детей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Высокий уровень, %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Средний уровень, %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Низкий уровень, %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76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5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Старшая группа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2012-2013гг.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(10,5%)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 (21,1%)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 (84,2%)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 (78,9%)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(5,3%)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28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Подготовительная  группа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2013-2014гг.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 (21,1%)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 (26,3%)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 (78,9%)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 (73,7%)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Старшая группа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2014-2015гг.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(17,6%)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(17,6%)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 (70,6%)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 (76,5%)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(11,8%)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(5,9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62208" y="0"/>
            <a:ext cx="10006208" cy="747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63688" y="404664"/>
            <a:ext cx="6552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развитие:</a:t>
            </a:r>
          </a:p>
          <a:p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Выставка «Новогодняя игрушка»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Наталья\Desktop\фото детский сад31\зима\WP_20150206_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988840"/>
            <a:ext cx="4896544" cy="3888432"/>
          </a:xfrm>
          <a:prstGeom prst="rect">
            <a:avLst/>
          </a:prstGeom>
          <a:noFill/>
        </p:spPr>
      </p:pic>
      <p:pic>
        <p:nvPicPr>
          <p:cNvPr id="2" name="Picture 2" descr="C:\Users\Наталья\Desktop\фото детский сад31\в группе\P1030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628800"/>
            <a:ext cx="2736304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Наталья\Desktop\фото детский сад31\ПОДГОТ. ГРУППА\Изображение 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72816"/>
            <a:ext cx="4392488" cy="4608512"/>
          </a:xfrm>
          <a:prstGeom prst="rect">
            <a:avLst/>
          </a:prstGeom>
          <a:noFill/>
        </p:spPr>
      </p:pic>
      <p:pic>
        <p:nvPicPr>
          <p:cNvPr id="2" name="Picture 2" descr="C:\Users\Наталья\Desktop\фото детский сад31\ПОДГОТ. ГРУППА\Изображение 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76672"/>
            <a:ext cx="3600400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Наталья\Desktop\фото детский сад31\спортивный участок\P1030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764704"/>
            <a:ext cx="4032447" cy="3744416"/>
          </a:xfrm>
          <a:prstGeom prst="rect">
            <a:avLst/>
          </a:prstGeom>
          <a:noFill/>
        </p:spPr>
      </p:pic>
      <p:pic>
        <p:nvPicPr>
          <p:cNvPr id="2" name="Picture 2" descr="C:\Users\Наталья\Desktop\фото детский сад31\спортивный участок\P10303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932040" y="2708920"/>
            <a:ext cx="3995938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4149080"/>
            <a:ext cx="7056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-2012 г. -   участие детей в выставке «Игрушки наших бабушек, игрушки наших мам и пап»  в рамках   Всероссийского фестиваля «Мир игры» .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-2013г. – участие детей в городском конкурсе рисунков, посвящённых «65 годовщине Великой Победы!»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-2014г. – провела праздник в ДОУ для подготовительных групп «День рождения детского сада».</a:t>
            </a: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 2014г. дети моей группы посещают цикл занятий по народно-прикладному творчеству, с помощью которых дети знакомятся с образом жизни, играми, ремёслами наших предков в ММВЦ.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Наталья\Desktop\фото детский сад31\День рождения дс\DSCN07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20688"/>
            <a:ext cx="4032449" cy="3456384"/>
          </a:xfrm>
          <a:prstGeom prst="rect">
            <a:avLst/>
          </a:prstGeom>
          <a:noFill/>
        </p:spPr>
      </p:pic>
      <p:pic>
        <p:nvPicPr>
          <p:cNvPr id="2" name="Picture 2" descr="C:\Users\Наталья\Desktop\фото детский сад31\День рождения дс\DSCN07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1" y="188640"/>
            <a:ext cx="2808313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620688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Физическое развитие: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Наталья\Desktop\фото детский сад31\зима\WP_20150210_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001" y="2060848"/>
            <a:ext cx="4295063" cy="4032448"/>
          </a:xfrm>
          <a:prstGeom prst="rect">
            <a:avLst/>
          </a:prstGeom>
          <a:noFill/>
        </p:spPr>
      </p:pic>
      <p:pic>
        <p:nvPicPr>
          <p:cNvPr id="2" name="Picture 2" descr="C:\Users\Наталья\Desktop\фото детский сад31\зима\Изображение 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268760"/>
            <a:ext cx="3544393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105835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1026" name="Picture 2" descr="C:\Users\Наталья\Desktop\фото детский сад31\спортивный участок\P103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692696"/>
            <a:ext cx="4176465" cy="4176464"/>
          </a:xfrm>
          <a:prstGeom prst="rect">
            <a:avLst/>
          </a:prstGeom>
          <a:noFill/>
        </p:spPr>
      </p:pic>
      <p:pic>
        <p:nvPicPr>
          <p:cNvPr id="2" name="Picture 2" descr="F:\конечная аттест\DSCN2509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268760"/>
            <a:ext cx="3672407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105835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971600" y="2297723"/>
            <a:ext cx="76328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- 2014г.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мои воспитанники участники в городских соревнованиях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Малые олимпийские игры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получили призы и грамоты за участие.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- 2014г.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мои воспитанники вместе с родителями принимали участие в спортивном празднике, посвященном Дню защитника Отечества.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- 2014 - 2015гг.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мои воспитанники посещают кружок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Весёлый мяч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организованный тренером по физкультуре (1 раз в неделю).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Наталья\Desktop\фото детский сад31\олимпийские игры\P1010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88640"/>
            <a:ext cx="3384374" cy="2160240"/>
          </a:xfrm>
          <a:prstGeom prst="rect">
            <a:avLst/>
          </a:prstGeom>
          <a:noFill/>
        </p:spPr>
      </p:pic>
      <p:pic>
        <p:nvPicPr>
          <p:cNvPr id="2" name="Picture 2" descr="C:\Users\Наталья\Desktop\фото детский сад31\олимпийские игры\P1010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8640"/>
            <a:ext cx="3312368" cy="2160240"/>
          </a:xfrm>
          <a:prstGeom prst="rect">
            <a:avLst/>
          </a:prstGeom>
          <a:noFill/>
        </p:spPr>
      </p:pic>
      <p:pic>
        <p:nvPicPr>
          <p:cNvPr id="4" name="Picture 2" descr="C:\Users\Наталья\Desktop\фото детский сад31\конкурсы\IMG_65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861048"/>
            <a:ext cx="3672408" cy="2808312"/>
          </a:xfrm>
          <a:prstGeom prst="rect">
            <a:avLst/>
          </a:prstGeom>
          <a:noFill/>
        </p:spPr>
      </p:pic>
      <p:pic>
        <p:nvPicPr>
          <p:cNvPr id="5" name="Picture 2" descr="C:\Users\Наталья\Desktop\фото детский сад31\конкурсы\IMG_65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861048"/>
            <a:ext cx="3600400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105835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63688" y="1412776"/>
          <a:ext cx="6552728" cy="4608512"/>
        </p:xfrm>
        <a:graphic>
          <a:graphicData uri="http://schemas.openxmlformats.org/drawingml/2006/table">
            <a:tbl>
              <a:tblPr/>
              <a:tblGrid>
                <a:gridCol w="1987906"/>
                <a:gridCol w="1288458"/>
                <a:gridCol w="1638182"/>
                <a:gridCol w="1638182"/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кол-во детей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ОРЗ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ОРЗ (город)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Старшая группа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2012-2013гг. 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группа 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14,0%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11,6%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8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Подготовительная  группа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2013-2014гг.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19                              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6,8%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7,6%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Старшая группа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2014-2015гг.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8,7%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18,9%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635896" y="333942"/>
            <a:ext cx="36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Показатели заболеваемости: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88640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Распространение собственного педагогического опыта:</a:t>
            </a:r>
            <a:endParaRPr lang="ru-RU" sz="2000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971600" y="456299"/>
            <a:ext cx="7776864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- 2013г. - участие в городском педагогическом фестивале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Инновационные педагогические практики в дошкольном образовании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открытое занятие метод проектов: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теме: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Исследование свойств воды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2013г.- представила свой педагогический опыт в презентации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коммуникации в НОД  по развитию речи и обучении грамоте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городского методического объединения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Реализация содержания образовательной области коммуникация, через различные виды деятельности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- 2014г.- провела открытое занятие для коллег ДОУ по обучению грамоте в старшей группе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Звуки. Звуковой анализ слова ЛУК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- 2014г.- представила свой педагогический опыт в презентации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 у старших дошкольников любви и уважения к своей малой Родине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городу Зеленогорску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городского методического объединения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Становление первичной ценностной ориентации и социализации через формирование уважительного отношения и чувства принадлежности к своей семье, малой и большой Родине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2014г. участница секции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Художественно-эстетическое и эмоционально-личностное развитие дошкольников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теме: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Использование эффективных образовательных технологий в художественно-эстетическом развитии дошкольников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МДОУ №18.</a:t>
            </a:r>
          </a:p>
          <a:p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квалификации: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2013 г. – КГАОУ СПО «Канский педагогический колледж» по программе «Федеральные государственные требования и образовательный процесс в ДОУ» в объёме 72 часа.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6148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1"/>
          <p:cNvSpPr>
            <a:spLocks noChangeArrowheads="1"/>
          </p:cNvSpPr>
          <p:nvPr/>
        </p:nvSpPr>
        <p:spPr bwMode="auto">
          <a:xfrm>
            <a:off x="827584" y="47236"/>
            <a:ext cx="79928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моей педагогической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 -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воспитание социально-активной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самостоятельной,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интеллектуально-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развитой, творческой личности, способной ставить цели, добывать знания</a:t>
            </a:r>
            <a:r>
              <a:rPr lang="ru-RU" sz="2400" dirty="0">
                <a:solidFill>
                  <a:srgbClr val="25858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ru-RU" sz="2400" dirty="0" smtClean="0">
              <a:solidFill>
                <a:srgbClr val="25858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solidFill>
                <a:srgbClr val="25858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3851920" y="1628800"/>
            <a:ext cx="14344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151" name="Rectangle 2"/>
          <p:cNvSpPr>
            <a:spLocks noChangeArrowheads="1"/>
          </p:cNvSpPr>
          <p:nvPr/>
        </p:nvSpPr>
        <p:spPr bwMode="auto">
          <a:xfrm>
            <a:off x="971600" y="2237383"/>
            <a:ext cx="750093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Создать предметно-развивающую среду в группе для развития познавательной и творческой деятельности дошкольников.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Повысить уровень развития творческих способностей детей.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Сохранять и укреплять здоровье детей, формировать у них привычку здорового образа жизни;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Снизить уровень заболеваемости детей группы.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Повысить уровень вовлечённости родителей в жизнь детского сада.</a:t>
            </a:r>
          </a:p>
          <a:p>
            <a:pPr indent="539750" algn="just">
              <a:buFont typeface="Calibri" pitchFamily="34" charset="0"/>
              <a:buAutoNum type="arabicPeriod"/>
              <a:tabLst>
                <a:tab pos="-180975" algn="l"/>
              </a:tabLst>
            </a:pPr>
            <a:endParaRPr lang="ru-RU" sz="2000" dirty="0">
              <a:solidFill>
                <a:srgbClr val="25858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971600" y="4659142"/>
            <a:ext cx="77048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Воспитание духовной личности детей возможно только совместными усилиями семьи, образовательного учреждения. В процессе воспитания должна соблюдаться историческая преемственность поколений.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Наталья\Desktop\фото детский сад31\чаепитие с родителями\Изображение 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88640"/>
            <a:ext cx="6048672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2420888"/>
            <a:ext cx="626469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Спасибо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внимание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ru-RU" sz="3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Все фото использованы с разрешения родителей.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139952" y="332656"/>
            <a:ext cx="1560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ФГОС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0" name="Выноска со стрелкой вниз 29"/>
          <p:cNvSpPr/>
          <p:nvPr/>
        </p:nvSpPr>
        <p:spPr>
          <a:xfrm>
            <a:off x="1115616" y="980728"/>
            <a:ext cx="2304256" cy="1440160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Выноска со стрелкой вниз 31"/>
          <p:cNvSpPr/>
          <p:nvPr/>
        </p:nvSpPr>
        <p:spPr>
          <a:xfrm>
            <a:off x="3707904" y="1124744"/>
            <a:ext cx="2304256" cy="864096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Познавательное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развитие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Выноска со стрелкой вниз 32"/>
          <p:cNvSpPr/>
          <p:nvPr/>
        </p:nvSpPr>
        <p:spPr>
          <a:xfrm>
            <a:off x="6372200" y="908720"/>
            <a:ext cx="2304256" cy="1440160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Речевое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Выноска со стрелкой вниз 33"/>
          <p:cNvSpPr/>
          <p:nvPr/>
        </p:nvSpPr>
        <p:spPr>
          <a:xfrm>
            <a:off x="5076056" y="2132856"/>
            <a:ext cx="2016224" cy="1224136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Художественно  - эстетическое развитие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Выноска со стрелкой вниз 34"/>
          <p:cNvSpPr/>
          <p:nvPr/>
        </p:nvSpPr>
        <p:spPr>
          <a:xfrm>
            <a:off x="2627784" y="2132856"/>
            <a:ext cx="2160240" cy="1224136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Физическое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645024"/>
            <a:ext cx="3240021" cy="243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645024"/>
            <a:ext cx="3714290" cy="240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26716" y="332656"/>
            <a:ext cx="3107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Центры активности: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908720"/>
            <a:ext cx="56886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патриотического воспитания;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физического воспитания;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речевого развития;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художественно-эстетического воспитания;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экспериментально-исследовательской деятельности;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экологического воспитания;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трудового воспитания.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861048"/>
            <a:ext cx="336037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284984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76672"/>
            <a:ext cx="2304256" cy="3072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Наталья\Desktop\фото детский сад31\в группе\DSCN0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284984"/>
            <a:ext cx="336335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Наталья\Desktop\фото детский сад31\в группе\DSCN2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32656"/>
            <a:ext cx="3528392" cy="2671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32656"/>
            <a:ext cx="331236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284984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699792" y="219418"/>
            <a:ext cx="4680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Уровень усвоения ООП ДО: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971600" y="1052736"/>
          <a:ext cx="7848870" cy="3960440"/>
        </p:xfrm>
        <a:graphic>
          <a:graphicData uri="http://schemas.openxmlformats.org/drawingml/2006/table">
            <a:tbl>
              <a:tblPr/>
              <a:tblGrid>
                <a:gridCol w="1989591"/>
                <a:gridCol w="794109"/>
                <a:gridCol w="844195"/>
                <a:gridCol w="844195"/>
                <a:gridCol w="844195"/>
                <a:gridCol w="844195"/>
                <a:gridCol w="844195"/>
                <a:gridCol w="844195"/>
              </a:tblGrid>
              <a:tr h="49891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Кол-во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детей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Высокий уровень, 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Средний уровень, 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Низкий уровень, %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94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к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Старшая группа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     2012-2013гг.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(10,5%)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(15,8%)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(73,7%)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(73,7%)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(15,8%)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(10,5%)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Подготовительная  группа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2013-2014гг.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(15,8%)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(21,1%)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(73,7%)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(78,9%)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(10,5%)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6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Старшая группа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    2014-2015гг.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(11,8%)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(23,5%)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(82,3%)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(70,6%)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(5,9%)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(5,9%)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707633" y="332656"/>
            <a:ext cx="3849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развитие: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2" descr="C:\Users\Наталья\Desktop\фото детский сад31\музей\DSCN0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08720"/>
            <a:ext cx="3600400" cy="273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08720"/>
            <a:ext cx="396044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115616" y="3933056"/>
            <a:ext cx="72728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2012-2014 годах в заочном туре городской экологической олимпиаде «Солнышко» участвовали 9 детей.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2013-2014г.г. дети подготовительной группы посещали цикл познавательных занятий «От ратных подвигов до космических вершин» в военно-историческом музее Боевой славы.  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275856" y="260648"/>
            <a:ext cx="2698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Речевое развитие: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Наталья\Desktop\фото детский сад31\конкурсы\IMG_6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692696"/>
            <a:ext cx="2880320" cy="2501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Наталья\Desktop\фото детский сад31\праздник в дс 23\DSCN17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692696"/>
            <a:ext cx="352839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077072"/>
            <a:ext cx="2911874" cy="2574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077072"/>
            <a:ext cx="3810000" cy="252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259632" y="3284984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2014г. участие детей в конкурсе чтецов, посвящённых Дню рождения А. С. Пушкина в ДОУ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2014г.участие детей подготовительной группы в городском празднике «Международный день детской книги»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Рисунок 3" descr="25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flipH="1">
            <a:off x="5724129" y="10527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907704" y="260648"/>
            <a:ext cx="60486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«Познавая себя, познаю мир!»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691680" y="1052736"/>
            <a:ext cx="702027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оциальные акции: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«Твори добро»,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«Новогодняя фантазия»,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«Подарки ветеранам ко Дню Победы»,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«Зверьё моё»,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«Помоги пойти учиться»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 2013г. – участие в городском мероприятии «Пасхальное дерево»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2014-2015г. –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городском конкурсе «Каждой пичужке - кормушка»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Наталья\Desktop\фото детский сад31\Пасхальное дерево\Фото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140968"/>
            <a:ext cx="2808312" cy="3409056"/>
          </a:xfrm>
          <a:prstGeom prst="rect">
            <a:avLst/>
          </a:prstGeom>
          <a:noFill/>
        </p:spPr>
      </p:pic>
      <p:pic>
        <p:nvPicPr>
          <p:cNvPr id="1026" name="Picture 2" descr="C:\Users\Наталья\Desktop\фото детский сад31\конкурсы\IMG_66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0136" y="3212976"/>
            <a:ext cx="4076279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420</TotalTime>
  <Words>1059</Words>
  <Application>Microsoft Office PowerPoint</Application>
  <PresentationFormat>Экран (4:3)</PresentationFormat>
  <Paragraphs>208</Paragraphs>
  <Slides>22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Солнцестояние</vt:lpstr>
      <vt:lpstr>Цель - создание условий для развития социально-активной, самостоятельной, интеллектуально развитой,  творческой личности, способной ставить цели, добывать знания.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87</cp:revision>
  <dcterms:created xsi:type="dcterms:W3CDTF">2015-02-12T09:10:31Z</dcterms:created>
  <dcterms:modified xsi:type="dcterms:W3CDTF">2015-03-09T20:08:02Z</dcterms:modified>
</cp:coreProperties>
</file>